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77" r:id="rId4"/>
    <p:sldId id="276" r:id="rId5"/>
    <p:sldId id="278" r:id="rId6"/>
    <p:sldId id="279" r:id="rId7"/>
    <p:sldId id="280" r:id="rId8"/>
    <p:sldId id="274" r:id="rId9"/>
    <p:sldId id="275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tewart" initials="ees" lastIdx="0" clrIdx="0"/>
  <p:cmAuthor id="1" name="eXPerience" initials="e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8DBFB8-8EF9-45D6-B97A-A95508D666C5}" type="datetimeFigureOut">
              <a:rPr lang="en-US" smtClean="0"/>
              <a:pPr/>
              <a:t>08-Aug-2017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083606-71E5-45DA-AD47-8E9748A79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42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103FC2-CE65-4FE5-B726-52D03A986788}" type="datetimeFigureOut">
              <a:rPr lang="en-US" smtClean="0"/>
              <a:pPr/>
              <a:t>08-Aug-2017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742BEB-255F-4783-ACBF-76F6358B7C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7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2BEB-255F-4783-ACBF-76F6358B7C1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4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2BEB-255F-4783-ACBF-76F6358B7C1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58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2BEB-255F-4783-ACBF-76F6358B7C1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41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2BEB-255F-4783-ACBF-76F6358B7C1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4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2BEB-255F-4783-ACBF-76F6358B7C1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35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2BEB-255F-4783-ACBF-76F6358B7C1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39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2BEB-255F-4783-ACBF-76F6358B7C1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52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2BEB-255F-4783-ACBF-76F6358B7C1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45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2BEB-255F-4783-ACBF-76F6358B7C1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4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32381C-800F-4C0E-891D-CE9669339FAC}" type="slidenum">
              <a:rPr lang="en-US" sz="20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Presenter : Christopher Savariau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CE7211-3C08-4B6B-8D15-D98CA69CA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5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1" name="Picture 10" descr="panel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3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Text Box 11"/>
          <p:cNvSpPr txBox="1">
            <a:spLocks noChangeArrowheads="1"/>
          </p:cNvSpPr>
          <p:nvPr userDrawn="1"/>
        </p:nvSpPr>
        <p:spPr bwMode="auto">
          <a:xfrm>
            <a:off x="6248400" y="35814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 userDrawn="1"/>
        </p:nvSpPr>
        <p:spPr bwMode="auto">
          <a:xfrm>
            <a:off x="6934200" y="6253162"/>
            <a:ext cx="1981200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lnSpc>
                <a:spcPts val="800"/>
              </a:lnSpc>
              <a:defRPr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BSJ</a:t>
            </a:r>
          </a:p>
          <a:p>
            <a:pPr algn="r">
              <a:lnSpc>
                <a:spcPts val="800"/>
              </a:lnSpc>
              <a:defRPr/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8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Bureau of Standards Jamaica</a:t>
            </a:r>
            <a:endParaRPr lang="en-US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800"/>
              </a:lnSpc>
              <a:defRPr/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2017.8.8</a:t>
            </a:r>
            <a:endParaRPr lang="en-US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800"/>
              </a:lnSpc>
              <a:defRPr/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Earle Stewart </a:t>
            </a:r>
            <a:endParaRPr lang="en-US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800"/>
              </a:lnSpc>
              <a:defRPr/>
            </a:pPr>
            <a:endParaRPr lang="en-US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05000" y="5486400"/>
            <a:ext cx="6324600" cy="1143000"/>
          </a:xfrm>
        </p:spPr>
        <p:txBody>
          <a:bodyPr/>
          <a:lstStyle/>
          <a:p>
            <a:pPr algn="l"/>
            <a:r>
              <a:rPr lang="en-US" sz="2400" i="1" dirty="0" smtClean="0">
                <a:solidFill>
                  <a:srgbClr val="7030A0"/>
                </a:solidFill>
                <a:latin typeface="Arial Rounded MT Bold" pitchFamily="34" charset="0"/>
              </a:rPr>
              <a:t>Step by step guide to Export- Testing Export Products for Market Compliance</a:t>
            </a:r>
            <a:endParaRPr lang="en-US" sz="2400" i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pic>
        <p:nvPicPr>
          <p:cNvPr id="7172" name="Picture 4" descr="http://ts1.mm.bing.net/images/thumbnail.aspx?q=890891668836&amp;id=4f67b5b2e57aa598ff4e252799dc7aa2&amp;url=http%3a%2f%2fprofile.ak.fbcdn.net%2fhprofile-ak-snc4%2f50354_152395194773527_256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743200"/>
            <a:ext cx="1333500" cy="1152526"/>
          </a:xfrm>
          <a:prstGeom prst="rect">
            <a:avLst/>
          </a:prstGeom>
          <a:noFill/>
        </p:spPr>
      </p:pic>
      <p:pic>
        <p:nvPicPr>
          <p:cNvPr id="7176" name="Picture 8" descr="http://ts1.mm.bing.net/images/thumbnail.aspx?q=818297050896&amp;id=3b8380580ce689d2d10c0f78b191dc23&amp;url=http%3a%2f%2fwww.prlog.org%2f10747094-ack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990600"/>
            <a:ext cx="2210519" cy="15621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295400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581400"/>
            <a:ext cx="2552700" cy="169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6576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66800" y="1676400"/>
            <a:ext cx="7391400" cy="45577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The Bureau of Standards administers three (3) Acts: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The Processed Food Act 1959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The Standards Act 1968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The Weights and Measures Act 1976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Ministry of Industry, Investment, Commerce, Agriculture &amp; Fisheries</a:t>
            </a:r>
            <a:r>
              <a:rPr lang="en-US" sz="3600" dirty="0" smtClean="0"/>
              <a:t> </a:t>
            </a:r>
            <a:r>
              <a:rPr lang="en-US" sz="3600" b="1" dirty="0" smtClean="0"/>
              <a:t>(MICAF)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Definitions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620000" cy="4876800"/>
          </a:xfrm>
        </p:spPr>
        <p:txBody>
          <a:bodyPr/>
          <a:lstStyle/>
          <a:p>
            <a:r>
              <a:rPr lang="en-US" sz="2800" dirty="0" smtClean="0"/>
              <a:t>Prescribed food: means any food that is manufactured or processed for export or for sale and for which grades or standards have been prescribed.</a:t>
            </a:r>
          </a:p>
          <a:p>
            <a:r>
              <a:rPr lang="en-US" sz="2800" dirty="0"/>
              <a:t>Accreditation means that the certification body meets the requirements of a national or an international standard as assessed by an accrediting agency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Testing: evaluation to determine compliance with a specification.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sz="3600" b="1" dirty="0" smtClean="0"/>
              <a:t>Standards used by the Food Inspectorate Department (some)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343400"/>
          </a:xfrm>
        </p:spPr>
        <p:txBody>
          <a:bodyPr/>
          <a:lstStyle/>
          <a:p>
            <a:r>
              <a:rPr lang="en-US" dirty="0" smtClean="0"/>
              <a:t>JS 276:2016 Jamaican Standard Specification for Processed </a:t>
            </a:r>
            <a:r>
              <a:rPr lang="en-US" dirty="0" err="1" smtClean="0"/>
              <a:t>Ackee</a:t>
            </a:r>
            <a:endParaRPr lang="en-US" dirty="0" smtClean="0"/>
          </a:p>
          <a:p>
            <a:r>
              <a:rPr lang="en-US" dirty="0" smtClean="0"/>
              <a:t>JS 261: 1998 </a:t>
            </a:r>
            <a:r>
              <a:rPr lang="en-US" dirty="0"/>
              <a:t>Jamaican Standard Specification for </a:t>
            </a:r>
            <a:r>
              <a:rPr lang="en-US" dirty="0" smtClean="0"/>
              <a:t>Jams, jellies and marmalade</a:t>
            </a:r>
          </a:p>
          <a:p>
            <a:r>
              <a:rPr lang="en-US" dirty="0" smtClean="0"/>
              <a:t>JS </a:t>
            </a:r>
            <a:r>
              <a:rPr lang="en-US" dirty="0"/>
              <a:t>CRS 35:2010 Jamaican Standard Specification for </a:t>
            </a:r>
            <a:r>
              <a:rPr lang="en-US" dirty="0" smtClean="0"/>
              <a:t>Spices and sauces</a:t>
            </a:r>
          </a:p>
          <a:p>
            <a:r>
              <a:rPr lang="en-US" dirty="0"/>
              <a:t>JS CRS 25:2008 Jamaican Standard Specification for </a:t>
            </a:r>
            <a:r>
              <a:rPr lang="en-US" dirty="0" smtClean="0"/>
              <a:t>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990099"/>
                </a:solidFill>
                <a:effectLst/>
                <a:latin typeface="Book Antiqua" panose="02040602050305030304" pitchFamily="18" charset="0"/>
              </a:rPr>
              <a:t>LIST OF PRESCRIBED FOODS</a:t>
            </a:r>
            <a:r>
              <a:rPr lang="en-029" sz="2800" dirty="0">
                <a:solidFill>
                  <a:srgbClr val="990099"/>
                </a:solidFill>
                <a:effectLst/>
                <a:latin typeface="Book Antiqua" panose="02040602050305030304" pitchFamily="18" charset="0"/>
              </a:rPr>
              <a:t/>
            </a:r>
            <a:br>
              <a:rPr lang="en-029" sz="2800" dirty="0">
                <a:solidFill>
                  <a:srgbClr val="990099"/>
                </a:solidFill>
                <a:effectLst/>
                <a:latin typeface="Book Antiqua" panose="02040602050305030304" pitchFamily="18" charset="0"/>
              </a:rPr>
            </a:br>
            <a:r>
              <a:rPr lang="en-US" sz="2800" dirty="0">
                <a:solidFill>
                  <a:srgbClr val="990099"/>
                </a:solidFill>
                <a:effectLst/>
                <a:latin typeface="Book Antiqua" panose="02040602050305030304" pitchFamily="18" charset="0"/>
              </a:rPr>
              <a:t>(UNDER THE PROCESSED FOOD ACT 1959)</a:t>
            </a:r>
            <a:r>
              <a:rPr lang="en-029" sz="2800" dirty="0">
                <a:solidFill>
                  <a:srgbClr val="990099"/>
                </a:solidFill>
                <a:effectLst/>
                <a:latin typeface="Book Antiqua" panose="02040602050305030304" pitchFamily="18" charset="0"/>
              </a:rPr>
              <a:t/>
            </a:r>
            <a:br>
              <a:rPr lang="en-029" sz="2800" dirty="0">
                <a:solidFill>
                  <a:srgbClr val="990099"/>
                </a:solidFill>
                <a:effectLst/>
                <a:latin typeface="Book Antiqua" panose="02040602050305030304" pitchFamily="18" charset="0"/>
              </a:rPr>
            </a:br>
            <a:endParaRPr lang="en-029" sz="2800" dirty="0">
              <a:solidFill>
                <a:srgbClr val="990099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</p:spPr>
        <p:txBody>
          <a:bodyPr/>
          <a:lstStyle/>
          <a:p>
            <a:pPr>
              <a:defRPr/>
            </a:pPr>
            <a:r>
              <a:rPr lang="en-US" sz="1400" dirty="0" smtClean="0"/>
              <a:t>Grapefruit Segments (whole and broken)</a:t>
            </a:r>
            <a:endParaRPr lang="en-029" sz="1400" dirty="0" smtClean="0"/>
          </a:p>
          <a:p>
            <a:pPr>
              <a:defRPr/>
            </a:pPr>
            <a:r>
              <a:rPr lang="en-US" sz="1400" b="1" dirty="0" smtClean="0"/>
              <a:t>Grapefruit </a:t>
            </a:r>
            <a:r>
              <a:rPr lang="en-US" sz="1400" b="1" dirty="0"/>
              <a:t>Juice (straight and concentrate)</a:t>
            </a:r>
            <a:endParaRPr lang="en-029" sz="1400" dirty="0"/>
          </a:p>
          <a:p>
            <a:pPr>
              <a:defRPr/>
            </a:pPr>
            <a:r>
              <a:rPr lang="en-US" sz="1400" b="1" dirty="0"/>
              <a:t>Canned Mango (slices)</a:t>
            </a:r>
            <a:endParaRPr lang="en-029" sz="1400" dirty="0"/>
          </a:p>
          <a:p>
            <a:pPr>
              <a:defRPr/>
            </a:pPr>
            <a:r>
              <a:rPr lang="en-US" sz="1400" dirty="0"/>
              <a:t>Mango with Rum</a:t>
            </a:r>
            <a:endParaRPr lang="en-029" sz="1400" dirty="0"/>
          </a:p>
          <a:p>
            <a:pPr>
              <a:defRPr/>
            </a:pPr>
            <a:r>
              <a:rPr lang="en-US" sz="1400" b="1" dirty="0"/>
              <a:t>Marmalade (Orange)</a:t>
            </a:r>
            <a:endParaRPr lang="en-029" sz="1400" dirty="0"/>
          </a:p>
          <a:p>
            <a:pPr>
              <a:defRPr/>
            </a:pPr>
            <a:r>
              <a:rPr lang="en-US" sz="1400" b="1" dirty="0"/>
              <a:t>Canned Orange Juice (straight and concentrate)</a:t>
            </a:r>
            <a:endParaRPr lang="en-029" sz="1400" dirty="0"/>
          </a:p>
          <a:p>
            <a:pPr>
              <a:defRPr/>
            </a:pPr>
            <a:r>
              <a:rPr lang="en-US" sz="1400" b="1" dirty="0"/>
              <a:t>Canned Pineapple (slices and chunks)</a:t>
            </a:r>
            <a:endParaRPr lang="en-029" sz="1400" dirty="0"/>
          </a:p>
          <a:p>
            <a:pPr>
              <a:defRPr/>
            </a:pPr>
            <a:r>
              <a:rPr lang="en-US" sz="1400" b="1" dirty="0"/>
              <a:t>Pineapple Juice</a:t>
            </a:r>
            <a:endParaRPr lang="en-029" sz="1400" dirty="0"/>
          </a:p>
          <a:p>
            <a:pPr>
              <a:defRPr/>
            </a:pPr>
            <a:r>
              <a:rPr lang="en-US" sz="1400" dirty="0"/>
              <a:t>Tomato in skin</a:t>
            </a:r>
            <a:endParaRPr lang="en-029" sz="1400" dirty="0"/>
          </a:p>
          <a:p>
            <a:pPr>
              <a:defRPr/>
            </a:pPr>
            <a:r>
              <a:rPr lang="en-US" sz="1400" b="1" dirty="0"/>
              <a:t>Canned Tomatoes</a:t>
            </a:r>
            <a:endParaRPr lang="en-029" sz="1400" b="1" dirty="0"/>
          </a:p>
          <a:p>
            <a:pPr>
              <a:defRPr/>
            </a:pPr>
            <a:r>
              <a:rPr lang="en-US" sz="1400" b="1" dirty="0"/>
              <a:t>Tomato Juice</a:t>
            </a:r>
            <a:endParaRPr lang="en-029" sz="1400" b="1" dirty="0"/>
          </a:p>
          <a:p>
            <a:pPr>
              <a:defRPr/>
            </a:pPr>
            <a:r>
              <a:rPr lang="en-US" sz="1400" dirty="0"/>
              <a:t>Tomato Juice Cocktail</a:t>
            </a:r>
            <a:endParaRPr lang="en-029" sz="1400" dirty="0"/>
          </a:p>
          <a:p>
            <a:pPr>
              <a:defRPr/>
            </a:pPr>
            <a:r>
              <a:rPr lang="en-US" sz="1400" b="1" dirty="0"/>
              <a:t>Tomato Ketchup</a:t>
            </a:r>
            <a:endParaRPr lang="en-029" sz="1400" b="1" dirty="0"/>
          </a:p>
          <a:p>
            <a:pPr>
              <a:defRPr/>
            </a:pPr>
            <a:endParaRPr lang="en-029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400" dirty="0" smtClean="0">
              <a:latin typeface="Book Antiqua" pitchFamily="18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600" dirty="0" smtClean="0"/>
              <a:t>Canned Yams</a:t>
            </a:r>
            <a:endParaRPr lang="en-029" altLang="en-US" sz="1600" dirty="0" smtClean="0"/>
          </a:p>
          <a:p>
            <a:pPr>
              <a:spcBef>
                <a:spcPct val="0"/>
              </a:spcBef>
            </a:pPr>
            <a:r>
              <a:rPr lang="en-US" altLang="en-US" sz="1600" b="1" dirty="0" smtClean="0"/>
              <a:t>Canned </a:t>
            </a:r>
            <a:r>
              <a:rPr lang="en-US" altLang="en-US" sz="1600" b="1" dirty="0" err="1" smtClean="0"/>
              <a:t>Ackees</a:t>
            </a:r>
            <a:r>
              <a:rPr lang="en-US" altLang="en-US" sz="1600" b="1" dirty="0" smtClean="0"/>
              <a:t> </a:t>
            </a:r>
            <a:endParaRPr lang="en-029" altLang="en-US" sz="1600" dirty="0" smtClean="0"/>
          </a:p>
          <a:p>
            <a:pPr>
              <a:spcBef>
                <a:spcPct val="0"/>
              </a:spcBef>
            </a:pPr>
            <a:r>
              <a:rPr lang="en-US" altLang="en-US" sz="1600" b="1" dirty="0" smtClean="0"/>
              <a:t>Jellies</a:t>
            </a:r>
            <a:endParaRPr lang="en-029" altLang="en-US" sz="1600" dirty="0" smtClean="0"/>
          </a:p>
          <a:p>
            <a:pPr>
              <a:spcBef>
                <a:spcPct val="0"/>
              </a:spcBef>
            </a:pPr>
            <a:r>
              <a:rPr lang="en-US" altLang="en-US" sz="1600" b="1" dirty="0" smtClean="0"/>
              <a:t>Jams</a:t>
            </a:r>
            <a:endParaRPr lang="en-029" altLang="en-US" sz="1600" dirty="0" smtClean="0"/>
          </a:p>
          <a:p>
            <a:pPr>
              <a:spcBef>
                <a:spcPct val="0"/>
              </a:spcBef>
            </a:pPr>
            <a:r>
              <a:rPr lang="en-US" altLang="en-US" sz="1600" dirty="0" smtClean="0"/>
              <a:t>Guava Cups</a:t>
            </a:r>
            <a:endParaRPr lang="en-029" altLang="en-US" sz="1600" dirty="0" smtClean="0"/>
          </a:p>
          <a:p>
            <a:pPr>
              <a:spcBef>
                <a:spcPct val="0"/>
              </a:spcBef>
            </a:pPr>
            <a:r>
              <a:rPr lang="en-US" altLang="en-US" sz="1600" dirty="0" smtClean="0"/>
              <a:t>Guava Halves</a:t>
            </a:r>
            <a:endParaRPr lang="en-029" altLang="en-US" sz="1600" dirty="0" smtClean="0"/>
          </a:p>
          <a:p>
            <a:pPr>
              <a:spcBef>
                <a:spcPct val="0"/>
              </a:spcBef>
            </a:pPr>
            <a:r>
              <a:rPr lang="en-US" altLang="en-US" sz="1600" b="1" dirty="0" smtClean="0"/>
              <a:t>Fruit Nectars</a:t>
            </a:r>
            <a:endParaRPr lang="en-029" altLang="en-US" sz="1600" b="1" dirty="0" smtClean="0"/>
          </a:p>
          <a:p>
            <a:pPr>
              <a:spcBef>
                <a:spcPct val="0"/>
              </a:spcBef>
            </a:pPr>
            <a:r>
              <a:rPr lang="en-US" altLang="en-US" sz="1600" b="1" dirty="0" smtClean="0"/>
              <a:t>Sauces		</a:t>
            </a:r>
            <a:r>
              <a:rPr lang="en-US" altLang="en-US" sz="1600" dirty="0" smtClean="0"/>
              <a:t>	</a:t>
            </a:r>
          </a:p>
          <a:p>
            <a:pPr>
              <a:spcBef>
                <a:spcPct val="0"/>
              </a:spcBef>
            </a:pPr>
            <a:r>
              <a:rPr lang="en-US" altLang="en-US" sz="1600" u="sng" dirty="0" smtClean="0"/>
              <a:t>Hot Sauce</a:t>
            </a:r>
            <a:endParaRPr lang="en-029" altLang="en-US" sz="1600" u="sng" dirty="0" smtClean="0"/>
          </a:p>
          <a:p>
            <a:pPr>
              <a:spcBef>
                <a:spcPct val="0"/>
              </a:spcBef>
            </a:pPr>
            <a:r>
              <a:rPr lang="en-US" altLang="en-US" sz="1600" b="1" dirty="0" smtClean="0"/>
              <a:t>Hot Pepper Sauce</a:t>
            </a:r>
            <a:endParaRPr lang="en-029" altLang="en-US" sz="1600" dirty="0" smtClean="0"/>
          </a:p>
          <a:p>
            <a:pPr>
              <a:spcBef>
                <a:spcPct val="0"/>
              </a:spcBef>
            </a:pPr>
            <a:r>
              <a:rPr lang="en-US" altLang="en-US" sz="1600" b="1" dirty="0" smtClean="0"/>
              <a:t>Table Sauce</a:t>
            </a:r>
            <a:endParaRPr lang="en-029" altLang="en-US" sz="1600" dirty="0" smtClean="0"/>
          </a:p>
          <a:p>
            <a:pPr>
              <a:spcBef>
                <a:spcPct val="0"/>
              </a:spcBef>
            </a:pPr>
            <a:r>
              <a:rPr lang="en-US" altLang="en-US" sz="1600" b="1" dirty="0" smtClean="0"/>
              <a:t>Soya Sauce</a:t>
            </a:r>
            <a:endParaRPr lang="en-029" altLang="en-US" sz="1600" dirty="0" smtClean="0"/>
          </a:p>
          <a:p>
            <a:pPr>
              <a:spcBef>
                <a:spcPct val="0"/>
              </a:spcBef>
            </a:pPr>
            <a:r>
              <a:rPr lang="en-US" altLang="en-US" sz="1600" b="1" dirty="0" smtClean="0"/>
              <a:t>etc.</a:t>
            </a:r>
            <a:endParaRPr lang="en-029" altLang="en-US" sz="1600" dirty="0" smtClean="0"/>
          </a:p>
          <a:p>
            <a:pPr>
              <a:spcBef>
                <a:spcPct val="0"/>
              </a:spcBef>
            </a:pPr>
            <a:r>
              <a:rPr lang="en-US" altLang="en-US" sz="1600" dirty="0" smtClean="0"/>
              <a:t>Pickled Cucumbers</a:t>
            </a:r>
            <a:endParaRPr lang="en-029" altLang="en-US" sz="1600" dirty="0" smtClean="0"/>
          </a:p>
          <a:p>
            <a:pPr>
              <a:spcBef>
                <a:spcPct val="0"/>
              </a:spcBef>
            </a:pPr>
            <a:r>
              <a:rPr lang="en-US" altLang="en-US" sz="1600" dirty="0" err="1" smtClean="0"/>
              <a:t>Susumber</a:t>
            </a:r>
            <a:endParaRPr lang="en-029" altLang="en-US" sz="1600" dirty="0" smtClean="0"/>
          </a:p>
          <a:p>
            <a:pPr>
              <a:spcBef>
                <a:spcPct val="0"/>
              </a:spcBef>
            </a:pPr>
            <a:r>
              <a:rPr lang="en-US" altLang="en-US" sz="1600" dirty="0" smtClean="0"/>
              <a:t>Canned Soups</a:t>
            </a:r>
            <a:endParaRPr lang="en-029" altLang="en-US" sz="1600" dirty="0" smtClean="0"/>
          </a:p>
          <a:p>
            <a:pPr>
              <a:spcBef>
                <a:spcPct val="0"/>
              </a:spcBef>
            </a:pPr>
            <a:endParaRPr lang="en-029" altLang="en-US" dirty="0" smtClean="0"/>
          </a:p>
        </p:txBody>
      </p:sp>
      <p:sp>
        <p:nvSpPr>
          <p:cNvPr id="1741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 smtClean="0">
              <a:latin typeface="Arial" charset="0"/>
            </a:endParaRPr>
          </a:p>
        </p:txBody>
      </p:sp>
      <p:pic>
        <p:nvPicPr>
          <p:cNvPr id="17414" name="Picture 4" descr="pan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3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5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990099"/>
                </a:solidFill>
                <a:effectLst/>
                <a:latin typeface="Book Antiqua" panose="02040602050305030304" pitchFamily="18" charset="0"/>
              </a:rPr>
              <a:t>LIST OF PRESCRIBED FOODS</a:t>
            </a:r>
            <a:r>
              <a:rPr lang="en-029" sz="2800" dirty="0">
                <a:solidFill>
                  <a:srgbClr val="990099"/>
                </a:solidFill>
                <a:effectLst/>
                <a:latin typeface="Book Antiqua" panose="02040602050305030304" pitchFamily="18" charset="0"/>
              </a:rPr>
              <a:t/>
            </a:r>
            <a:br>
              <a:rPr lang="en-029" sz="2800" dirty="0">
                <a:solidFill>
                  <a:srgbClr val="990099"/>
                </a:solidFill>
                <a:effectLst/>
                <a:latin typeface="Book Antiqua" panose="02040602050305030304" pitchFamily="18" charset="0"/>
              </a:rPr>
            </a:br>
            <a:r>
              <a:rPr lang="en-US" sz="2800" dirty="0">
                <a:solidFill>
                  <a:srgbClr val="990099"/>
                </a:solidFill>
                <a:effectLst/>
                <a:latin typeface="Book Antiqua" panose="02040602050305030304" pitchFamily="18" charset="0"/>
              </a:rPr>
              <a:t>(UNDER THE PROCESSED FOOD ACT 1959)</a:t>
            </a:r>
            <a:r>
              <a:rPr lang="en-029" sz="2800" dirty="0">
                <a:solidFill>
                  <a:srgbClr val="990099"/>
                </a:solidFill>
                <a:effectLst/>
                <a:latin typeface="Book Antiqua" panose="02040602050305030304" pitchFamily="18" charset="0"/>
              </a:rPr>
              <a:t/>
            </a:r>
            <a:br>
              <a:rPr lang="en-029" sz="2800" dirty="0">
                <a:solidFill>
                  <a:srgbClr val="990099"/>
                </a:solidFill>
                <a:effectLst/>
                <a:latin typeface="Book Antiqua" panose="02040602050305030304" pitchFamily="18" charset="0"/>
              </a:rPr>
            </a:br>
            <a:endParaRPr lang="en-029" sz="2800" dirty="0">
              <a:solidFill>
                <a:srgbClr val="990099"/>
              </a:solidFill>
              <a:latin typeface="Book Antiqua" panose="02040602050305030304" pitchFamily="18" charset="0"/>
            </a:endParaRPr>
          </a:p>
        </p:txBody>
      </p:sp>
      <p:sp>
        <p:nvSpPr>
          <p:cNvPr id="18435" name="Content Placeholder 1"/>
          <p:cNvSpPr>
            <a:spLocks noGrp="1"/>
          </p:cNvSpPr>
          <p:nvPr>
            <p:ph sz="quarter" idx="2"/>
          </p:nvPr>
        </p:nvSpPr>
        <p:spPr>
          <a:xfrm>
            <a:off x="685800" y="1457325"/>
            <a:ext cx="4040188" cy="3941763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 smtClean="0"/>
              <a:t>Guava Cups</a:t>
            </a:r>
            <a:endParaRPr lang="en-029" altLang="en-US" sz="1400" dirty="0" smtClean="0"/>
          </a:p>
          <a:p>
            <a:r>
              <a:rPr lang="en-US" altLang="en-US" sz="1400" dirty="0" smtClean="0"/>
              <a:t>Guava Halves</a:t>
            </a:r>
            <a:endParaRPr lang="en-029" altLang="en-US" sz="1400" dirty="0" smtClean="0"/>
          </a:p>
          <a:p>
            <a:r>
              <a:rPr lang="en-US" altLang="en-US" sz="1400" b="1" dirty="0" smtClean="0"/>
              <a:t>Fruit Nectars</a:t>
            </a:r>
            <a:endParaRPr lang="en-029" altLang="en-US" sz="1400" b="1" dirty="0" smtClean="0"/>
          </a:p>
          <a:p>
            <a:r>
              <a:rPr lang="en-US" altLang="en-US" sz="1400" b="1" dirty="0" smtClean="0"/>
              <a:t>Sauces		</a:t>
            </a:r>
            <a:r>
              <a:rPr lang="en-US" altLang="en-US" sz="1400" dirty="0" smtClean="0"/>
              <a:t>	</a:t>
            </a:r>
          </a:p>
          <a:p>
            <a:r>
              <a:rPr lang="en-US" altLang="en-US" sz="1400" u="sng" dirty="0" smtClean="0"/>
              <a:t>Hot Sauce</a:t>
            </a:r>
            <a:endParaRPr lang="en-029" altLang="en-US" sz="1400" u="sng" dirty="0" smtClean="0"/>
          </a:p>
          <a:p>
            <a:r>
              <a:rPr lang="en-US" altLang="en-US" sz="1400" b="1" dirty="0" smtClean="0"/>
              <a:t>Hot Pepper Sauce</a:t>
            </a:r>
            <a:endParaRPr lang="en-029" altLang="en-US" sz="1400" dirty="0" smtClean="0"/>
          </a:p>
          <a:p>
            <a:r>
              <a:rPr lang="en-US" altLang="en-US" sz="1400" b="1" dirty="0" smtClean="0"/>
              <a:t>Table Sauce</a:t>
            </a:r>
            <a:endParaRPr lang="en-029" altLang="en-US" sz="1400" dirty="0" smtClean="0"/>
          </a:p>
          <a:p>
            <a:r>
              <a:rPr lang="en-US" altLang="en-US" sz="1400" b="1" dirty="0" smtClean="0"/>
              <a:t>Soya Sauce</a:t>
            </a:r>
            <a:endParaRPr lang="en-029" altLang="en-US" sz="1400" dirty="0" smtClean="0"/>
          </a:p>
          <a:p>
            <a:r>
              <a:rPr lang="en-US" altLang="en-US" sz="1400" b="1" dirty="0" smtClean="0"/>
              <a:t>etc.</a:t>
            </a:r>
            <a:endParaRPr lang="en-029" altLang="en-US" sz="1400" dirty="0" smtClean="0"/>
          </a:p>
          <a:p>
            <a:r>
              <a:rPr lang="en-US" altLang="en-US" sz="1400" dirty="0" smtClean="0"/>
              <a:t>Pickled Cucumbers</a:t>
            </a:r>
            <a:endParaRPr lang="en-029" altLang="en-US" sz="1400" dirty="0" smtClean="0"/>
          </a:p>
          <a:p>
            <a:r>
              <a:rPr lang="en-US" altLang="en-US" sz="1400" dirty="0" err="1" smtClean="0"/>
              <a:t>Susumber</a:t>
            </a:r>
            <a:endParaRPr lang="en-029" altLang="en-US" sz="1400" dirty="0" smtClean="0"/>
          </a:p>
          <a:p>
            <a:r>
              <a:rPr lang="en-US" altLang="en-US" sz="1400" dirty="0" smtClean="0"/>
              <a:t>Canned Soups</a:t>
            </a:r>
            <a:r>
              <a:rPr lang="en-US" altLang="en-US" sz="1400" b="1" dirty="0" smtClean="0"/>
              <a:t> </a:t>
            </a:r>
          </a:p>
          <a:p>
            <a:r>
              <a:rPr lang="en-US" altLang="en-US" sz="1400" b="1" smtClean="0"/>
              <a:t>Syrups</a:t>
            </a:r>
            <a:endParaRPr lang="en-029" altLang="en-US" sz="1400" dirty="0" smtClean="0"/>
          </a:p>
          <a:p>
            <a:endParaRPr lang="en-029" altLang="en-US" sz="1400" dirty="0" smtClean="0"/>
          </a:p>
        </p:txBody>
      </p:sp>
      <p:sp>
        <p:nvSpPr>
          <p:cNvPr id="18436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4270375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 smtClean="0"/>
              <a:t>Processed Meats	-</a:t>
            </a:r>
          </a:p>
          <a:p>
            <a:pPr>
              <a:spcBef>
                <a:spcPct val="0"/>
              </a:spcBef>
            </a:pPr>
            <a:r>
              <a:rPr lang="en-US" altLang="en-US" sz="1400" b="1" dirty="0" smtClean="0"/>
              <a:t>	</a:t>
            </a:r>
            <a:r>
              <a:rPr lang="en-US" altLang="en-US" sz="1400" b="1" dirty="0" err="1" smtClean="0"/>
              <a:t>Viennas</a:t>
            </a:r>
            <a:endParaRPr lang="en-029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b="1" dirty="0" smtClean="0"/>
              <a:t>-	Hams</a:t>
            </a:r>
            <a:endParaRPr lang="en-029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b="1" dirty="0" smtClean="0"/>
              <a:t>-	Bacon</a:t>
            </a:r>
            <a:endParaRPr lang="en-029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b="1" dirty="0" smtClean="0"/>
              <a:t>-	Frankfurters</a:t>
            </a:r>
            <a:endParaRPr lang="en-029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b="1" dirty="0" smtClean="0"/>
              <a:t>-	Bologna</a:t>
            </a:r>
            <a:endParaRPr lang="en-029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b="1" dirty="0" smtClean="0"/>
              <a:t>-	Salami</a:t>
            </a:r>
            <a:endParaRPr lang="en-029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dirty="0" smtClean="0"/>
              <a:t>Curried Mutton		      		(frozen)</a:t>
            </a:r>
            <a:endParaRPr lang="en-029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dirty="0" smtClean="0"/>
              <a:t>Macaroni &amp; Mince	</a:t>
            </a:r>
          </a:p>
          <a:p>
            <a:pPr>
              <a:spcBef>
                <a:spcPct val="0"/>
              </a:spcBef>
            </a:pPr>
            <a:r>
              <a:rPr lang="en-US" altLang="en-US" sz="1400" dirty="0" smtClean="0"/>
              <a:t>Mackerel &amp; Bananas		</a:t>
            </a:r>
            <a:endParaRPr lang="en-029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dirty="0" smtClean="0"/>
              <a:t>Sweet Potato Mix		</a:t>
            </a:r>
            <a:endParaRPr lang="en-029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dirty="0" smtClean="0"/>
              <a:t>Rice &amp; Peas		</a:t>
            </a:r>
          </a:p>
          <a:p>
            <a:pPr>
              <a:spcBef>
                <a:spcPct val="0"/>
              </a:spcBef>
            </a:pPr>
            <a:r>
              <a:rPr lang="en-US" altLang="en-US" sz="1400" dirty="0" smtClean="0"/>
              <a:t>Fried Plantain			</a:t>
            </a:r>
            <a:endParaRPr lang="en-029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dirty="0" smtClean="0"/>
              <a:t>Oxtail in Wine	</a:t>
            </a:r>
            <a:endParaRPr lang="en-029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dirty="0" smtClean="0"/>
              <a:t>Stewed Beef			</a:t>
            </a:r>
            <a:endParaRPr lang="en-029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dirty="0" smtClean="0"/>
              <a:t>Stew Peas			</a:t>
            </a:r>
            <a:endParaRPr lang="en-029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dirty="0" smtClean="0"/>
              <a:t>Chicken (Maryland Style)		</a:t>
            </a:r>
            <a:endParaRPr lang="en-029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dirty="0" smtClean="0"/>
              <a:t>Beef Balls				</a:t>
            </a:r>
            <a:endParaRPr lang="en-029" altLang="en-US" sz="1400" dirty="0" smtClean="0"/>
          </a:p>
        </p:txBody>
      </p:sp>
      <p:pic>
        <p:nvPicPr>
          <p:cNvPr id="18438" name="Picture 4" descr="pan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3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6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Considerations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20000" cy="4267200"/>
          </a:xfrm>
        </p:spPr>
        <p:txBody>
          <a:bodyPr/>
          <a:lstStyle/>
          <a:p>
            <a:r>
              <a:rPr lang="en-US" dirty="0" smtClean="0"/>
              <a:t>Compliance with regulatory bodies</a:t>
            </a:r>
          </a:p>
          <a:p>
            <a:r>
              <a:rPr lang="en-US" dirty="0" smtClean="0"/>
              <a:t>Product history</a:t>
            </a:r>
          </a:p>
          <a:p>
            <a:r>
              <a:rPr lang="en-US" dirty="0" smtClean="0"/>
              <a:t>Importing country requirements   </a:t>
            </a:r>
          </a:p>
        </p:txBody>
      </p:sp>
    </p:spTree>
    <p:extLst>
      <p:ext uri="{BB962C8B-B14F-4D97-AF65-F5344CB8AC3E}">
        <p14:creationId xmlns:p14="http://schemas.microsoft.com/office/powerpoint/2010/main" val="22416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1027" name="Picture 3" descr="C:\Documents and Settings\Administrator\Local Settings\Temporary Internet Files\Content.IE5\SMOBK87Q\MC90043485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1714500" cy="171450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istrator\Local Settings\Temporary Internet Files\Content.IE5\IHTQCC0R\MC90038404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800600"/>
            <a:ext cx="1559966" cy="1813255"/>
          </a:xfrm>
          <a:prstGeom prst="rect">
            <a:avLst/>
          </a:prstGeom>
          <a:noFill/>
        </p:spPr>
      </p:pic>
      <p:pic>
        <p:nvPicPr>
          <p:cNvPr id="1031" name="Picture 7" descr="C:\Documents and Settings\Administrator\Local Settings\Temporary Internet Files\Content.IE5\ZV6Y99IT\MC90038926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267200"/>
            <a:ext cx="1139342" cy="1823314"/>
          </a:xfrm>
          <a:prstGeom prst="rect">
            <a:avLst/>
          </a:prstGeom>
          <a:noFill/>
        </p:spPr>
      </p:pic>
      <p:pic>
        <p:nvPicPr>
          <p:cNvPr id="1033" name="Picture 9" descr="C:\Documents and Settings\Administrator\Local Settings\Temporary Internet Files\Content.IE5\SBU2FIEG\MC90043156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990600"/>
            <a:ext cx="2285714" cy="2285714"/>
          </a:xfrm>
          <a:prstGeom prst="rect">
            <a:avLst/>
          </a:prstGeom>
          <a:noFill/>
        </p:spPr>
      </p:pic>
      <p:pic>
        <p:nvPicPr>
          <p:cNvPr id="1034" name="Picture 10" descr="C:\Documents and Settings\Administrator\Local Settings\Temporary Internet Files\Content.IE5\SMOBK87Q\MC90028217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886200"/>
            <a:ext cx="818388" cy="943661"/>
          </a:xfrm>
          <a:prstGeom prst="rect">
            <a:avLst/>
          </a:prstGeom>
          <a:noFill/>
        </p:spPr>
      </p:pic>
      <p:pic>
        <p:nvPicPr>
          <p:cNvPr id="1035" name="Picture 11" descr="C:\Documents and Settings\Administrator\Local Settings\Temporary Internet Files\Content.IE5\IHTQCC0R\MC90043440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2895600"/>
            <a:ext cx="1362075" cy="190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/>
          <a:lstStyle/>
          <a:p>
            <a:r>
              <a:rPr lang="en-US" sz="6000" dirty="0" smtClean="0"/>
              <a:t>Thank You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268</Words>
  <Application>Microsoft Office PowerPoint</Application>
  <PresentationFormat>On-screen Show (4:3)</PresentationFormat>
  <Paragraphs>93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Step by step guide to Export- Testing Export Products for Market Compliance</vt:lpstr>
      <vt:lpstr>Ministry of Industry, Investment, Commerce, Agriculture &amp; Fisheries (MICAF) </vt:lpstr>
      <vt:lpstr>Definitions </vt:lpstr>
      <vt:lpstr>Standards used by the Food Inspectorate Department (some)</vt:lpstr>
      <vt:lpstr>LIST OF PRESCRIBED FOODS (UNDER THE PROCESSED FOOD ACT 1959) </vt:lpstr>
      <vt:lpstr>LIST OF PRESCRIBED FOODS (UNDER THE PROCESSED FOOD ACT 1959) </vt:lpstr>
      <vt:lpstr>Considerations </vt:lpstr>
      <vt:lpstr>Questions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Earle Stewart</dc:creator>
  <cp:lastModifiedBy>Jaevia Simmonds</cp:lastModifiedBy>
  <cp:revision>149</cp:revision>
  <cp:lastPrinted>2017-08-08T22:07:48Z</cp:lastPrinted>
  <dcterms:created xsi:type="dcterms:W3CDTF">2006-08-16T00:00:00Z</dcterms:created>
  <dcterms:modified xsi:type="dcterms:W3CDTF">2017-08-08T22:45:34Z</dcterms:modified>
</cp:coreProperties>
</file>